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B0F0"/>
    <a:srgbClr val="DBEEC8"/>
    <a:srgbClr val="F1ECCE"/>
    <a:srgbClr val="F0F7F4"/>
    <a:srgbClr val="E6FDFF"/>
    <a:srgbClr val="DEE5E5"/>
    <a:srgbClr val="E1B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2BD2D-EDCA-4C60-B18C-ED4FA682B7DA}" v="226" dt="2023-01-07T17:32:21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64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725" y="4953466"/>
            <a:ext cx="18186876" cy="10537496"/>
          </a:xfrm>
        </p:spPr>
        <p:txBody>
          <a:bodyPr anchor="b"/>
          <a:lstStyle>
            <a:lvl1pPr algn="ctr">
              <a:defRPr sz="14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4541" y="15897328"/>
            <a:ext cx="16047244" cy="7307583"/>
          </a:xfrm>
        </p:spPr>
        <p:txBody>
          <a:bodyPr/>
          <a:lstStyle>
            <a:lvl1pPr marL="0" indent="0" algn="ctr">
              <a:buNone/>
              <a:defRPr sz="5616"/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3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1611452"/>
            <a:ext cx="4613583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998" y="1611452"/>
            <a:ext cx="13573294" cy="25650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3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4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55" y="7545809"/>
            <a:ext cx="18454330" cy="12590343"/>
          </a:xfrm>
        </p:spPr>
        <p:txBody>
          <a:bodyPr anchor="b"/>
          <a:lstStyle>
            <a:lvl1pPr>
              <a:defRPr sz="14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9855" y="20255262"/>
            <a:ext cx="18454330" cy="6620964"/>
          </a:xfrm>
        </p:spPr>
        <p:txBody>
          <a:bodyPr/>
          <a:lstStyle>
            <a:lvl1pPr marL="0" indent="0">
              <a:buNone/>
              <a:defRPr sz="5616">
                <a:solidFill>
                  <a:schemeClr val="tx1"/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9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997" y="8057261"/>
            <a:ext cx="9093438" cy="192043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31890" y="8057261"/>
            <a:ext cx="9093438" cy="192043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6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1611459"/>
            <a:ext cx="18454330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87" y="7419688"/>
            <a:ext cx="9051647" cy="3636275"/>
          </a:xfrm>
        </p:spPr>
        <p:txBody>
          <a:bodyPr anchor="b"/>
          <a:lstStyle>
            <a:lvl1pPr marL="0" indent="0">
              <a:buNone/>
              <a:defRPr sz="5616" b="1"/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787" y="11055963"/>
            <a:ext cx="9051647" cy="16261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31891" y="7419688"/>
            <a:ext cx="9096225" cy="3636275"/>
          </a:xfrm>
        </p:spPr>
        <p:txBody>
          <a:bodyPr anchor="b"/>
          <a:lstStyle>
            <a:lvl1pPr marL="0" indent="0">
              <a:buNone/>
              <a:defRPr sz="5616" b="1"/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31891" y="11055963"/>
            <a:ext cx="9096225" cy="16261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2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4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2017818"/>
            <a:ext cx="6900872" cy="7062364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225" y="4357934"/>
            <a:ext cx="10831890" cy="21509383"/>
          </a:xfrm>
        </p:spPr>
        <p:txBody>
          <a:bodyPr/>
          <a:lstStyle>
            <a:lvl1pPr>
              <a:defRPr sz="7488"/>
            </a:lvl1pPr>
            <a:lvl2pPr>
              <a:defRPr sz="6552"/>
            </a:lvl2pPr>
            <a:lvl3pPr>
              <a:defRPr sz="5616"/>
            </a:lvl3pPr>
            <a:lvl4pPr>
              <a:defRPr sz="4680"/>
            </a:lvl4pPr>
            <a:lvl5pPr>
              <a:defRPr sz="4680"/>
            </a:lvl5pPr>
            <a:lvl6pPr>
              <a:defRPr sz="4680"/>
            </a:lvl6pPr>
            <a:lvl7pPr>
              <a:defRPr sz="4680"/>
            </a:lvl7pPr>
            <a:lvl8pPr>
              <a:defRPr sz="4680"/>
            </a:lvl8pPr>
            <a:lvl9pPr>
              <a:defRPr sz="4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784" y="9080183"/>
            <a:ext cx="6900872" cy="16822161"/>
          </a:xfrm>
        </p:spPr>
        <p:txBody>
          <a:bodyPr/>
          <a:lstStyle>
            <a:lvl1pPr marL="0" indent="0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70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2017818"/>
            <a:ext cx="6900872" cy="7062364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6225" y="4357934"/>
            <a:ext cx="10831890" cy="21509383"/>
          </a:xfrm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784" y="9080183"/>
            <a:ext cx="6900872" cy="16822161"/>
          </a:xfrm>
        </p:spPr>
        <p:txBody>
          <a:bodyPr/>
          <a:lstStyle>
            <a:lvl1pPr marL="0" indent="0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4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998" y="1611459"/>
            <a:ext cx="184543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998" y="8057261"/>
            <a:ext cx="184543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B896F-B3B6-439D-A031-E058327234C7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A18DE-2DF2-4E49-88A3-390ACBF5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5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9605" rtl="0" eaLnBrk="1" latinLnBrk="0" hangingPunct="1">
        <a:lnSpc>
          <a:spcPct val="90000"/>
        </a:lnSpc>
        <a:spcBef>
          <a:spcPct val="0"/>
        </a:spcBef>
        <a:buNone/>
        <a:defRPr sz="102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90000"/>
        </a:lnSpc>
        <a:spcBef>
          <a:spcPts val="2340"/>
        </a:spcBef>
        <a:buFont typeface="Arial" panose="020B0604020202020204" pitchFamily="34" charset="0"/>
        <a:buChar char="•"/>
        <a:defRPr sz="6552" kern="1200">
          <a:solidFill>
            <a:schemeClr val="tx1"/>
          </a:solidFill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5616" kern="1200">
          <a:solidFill>
            <a:schemeClr val="tx1"/>
          </a:solidFill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6AE431CE-5251-F70C-7C6A-A3448D26581C}"/>
              </a:ext>
            </a:extLst>
          </p:cNvPr>
          <p:cNvSpPr/>
          <p:nvPr/>
        </p:nvSpPr>
        <p:spPr>
          <a:xfrm>
            <a:off x="0" y="-1"/>
            <a:ext cx="21396325" cy="30267275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91B1F7-06DC-0632-5DB5-1B005F3F3BDF}"/>
              </a:ext>
            </a:extLst>
          </p:cNvPr>
          <p:cNvSpPr/>
          <p:nvPr/>
        </p:nvSpPr>
        <p:spPr>
          <a:xfrm>
            <a:off x="11025588" y="4453664"/>
            <a:ext cx="9736354" cy="14820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58D11A-F7D2-0FB6-3A74-D4A87688D968}"/>
              </a:ext>
            </a:extLst>
          </p:cNvPr>
          <p:cNvSpPr/>
          <p:nvPr/>
        </p:nvSpPr>
        <p:spPr>
          <a:xfrm>
            <a:off x="996456" y="19796760"/>
            <a:ext cx="19774970" cy="86962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96" name="Flowchart: Process 95">
            <a:extLst>
              <a:ext uri="{FF2B5EF4-FFF2-40B4-BE49-F238E27FC236}">
                <a16:creationId xmlns:a16="http://schemas.microsoft.com/office/drawing/2014/main" id="{31E6E9A2-9880-C08E-A9AE-B81D5E9E8507}"/>
              </a:ext>
            </a:extLst>
          </p:cNvPr>
          <p:cNvSpPr/>
          <p:nvPr/>
        </p:nvSpPr>
        <p:spPr>
          <a:xfrm>
            <a:off x="11584926" y="24322589"/>
            <a:ext cx="8251796" cy="3859689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400870F0-254C-6CCF-7401-2A3EDEC0C938}"/>
              </a:ext>
            </a:extLst>
          </p:cNvPr>
          <p:cNvSpPr/>
          <p:nvPr/>
        </p:nvSpPr>
        <p:spPr>
          <a:xfrm>
            <a:off x="1693247" y="24304150"/>
            <a:ext cx="8231727" cy="3859689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2A0B65A6-CCD2-B69C-E6A1-A4675EE86081}"/>
              </a:ext>
            </a:extLst>
          </p:cNvPr>
          <p:cNvSpPr/>
          <p:nvPr/>
        </p:nvSpPr>
        <p:spPr>
          <a:xfrm>
            <a:off x="10935202" y="22825879"/>
            <a:ext cx="9357010" cy="131917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Process 90">
            <a:extLst>
              <a:ext uri="{FF2B5EF4-FFF2-40B4-BE49-F238E27FC236}">
                <a16:creationId xmlns:a16="http://schemas.microsoft.com/office/drawing/2014/main" id="{8872FDBD-2B43-B4FA-B779-C592F6D20883}"/>
              </a:ext>
            </a:extLst>
          </p:cNvPr>
          <p:cNvSpPr/>
          <p:nvPr/>
        </p:nvSpPr>
        <p:spPr>
          <a:xfrm>
            <a:off x="1295799" y="22813947"/>
            <a:ext cx="9070033" cy="1348687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440581-5361-C602-A199-BD095199FFC5}"/>
              </a:ext>
            </a:extLst>
          </p:cNvPr>
          <p:cNvSpPr txBox="1"/>
          <p:nvPr/>
        </p:nvSpPr>
        <p:spPr>
          <a:xfrm>
            <a:off x="11788615" y="5104123"/>
            <a:ext cx="3322287" cy="39034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ACAE89-6C55-3572-0FF2-9B5819F05FB9}"/>
              </a:ext>
            </a:extLst>
          </p:cNvPr>
          <p:cNvSpPr/>
          <p:nvPr/>
        </p:nvSpPr>
        <p:spPr>
          <a:xfrm>
            <a:off x="981962" y="9187194"/>
            <a:ext cx="9712354" cy="41016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00554-6E79-5E49-D9AD-DAEB224EB76F}"/>
              </a:ext>
            </a:extLst>
          </p:cNvPr>
          <p:cNvSpPr/>
          <p:nvPr/>
        </p:nvSpPr>
        <p:spPr>
          <a:xfrm>
            <a:off x="996456" y="4458008"/>
            <a:ext cx="9697994" cy="41016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D349D1-D191-BF3D-504B-156706AD569A}"/>
              </a:ext>
            </a:extLst>
          </p:cNvPr>
          <p:cNvSpPr txBox="1"/>
          <p:nvPr/>
        </p:nvSpPr>
        <p:spPr>
          <a:xfrm>
            <a:off x="1466686" y="1109605"/>
            <a:ext cx="764173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8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Application Of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800" b="1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Bilevel Programming T</a:t>
            </a:r>
            <a:r>
              <a:rPr lang="en-US" sz="4800" b="1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lang="en-US" sz="4800" b="1" i="0" u="none" strike="noStrike" cap="none" dirty="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Model Predictive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057AD-90CE-0111-BCA0-244537D06842}"/>
              </a:ext>
            </a:extLst>
          </p:cNvPr>
          <p:cNvSpPr txBox="1"/>
          <p:nvPr/>
        </p:nvSpPr>
        <p:spPr>
          <a:xfrm>
            <a:off x="10361205" y="998346"/>
            <a:ext cx="6608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Subhi Gupta and Hari S. Ganesh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EFD35-A4EF-D684-0F90-BE6513CE8F27}"/>
              </a:ext>
            </a:extLst>
          </p:cNvPr>
          <p:cNvSpPr txBox="1"/>
          <p:nvPr/>
        </p:nvSpPr>
        <p:spPr>
          <a:xfrm>
            <a:off x="10361204" y="1677059"/>
            <a:ext cx="6608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Discipline of Chemical Engineering,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Indian Institute of Technology Gandhinagar.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F70AD93-EF29-AAA4-0A70-EE62D017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0620" y="711612"/>
            <a:ext cx="2857500" cy="280987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A06CA8-52FD-E98D-1A98-D55B7460BC69}"/>
              </a:ext>
            </a:extLst>
          </p:cNvPr>
          <p:cNvCxnSpPr>
            <a:cxnSpLocks/>
          </p:cNvCxnSpPr>
          <p:nvPr/>
        </p:nvCxnSpPr>
        <p:spPr>
          <a:xfrm>
            <a:off x="548640" y="3846022"/>
            <a:ext cx="20222786" cy="0"/>
          </a:xfrm>
          <a:prstGeom prst="line">
            <a:avLst/>
          </a:prstGeom>
          <a:ln w="762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C4ADDD-135E-7DFF-998D-94BF0EF87346}"/>
              </a:ext>
            </a:extLst>
          </p:cNvPr>
          <p:cNvCxnSpPr>
            <a:cxnSpLocks/>
          </p:cNvCxnSpPr>
          <p:nvPr/>
        </p:nvCxnSpPr>
        <p:spPr>
          <a:xfrm flipV="1">
            <a:off x="548640" y="512619"/>
            <a:ext cx="20222786" cy="16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721365-8256-9C83-2775-4CA7F4686BF9}"/>
              </a:ext>
            </a:extLst>
          </p:cNvPr>
          <p:cNvCxnSpPr>
            <a:cxnSpLocks/>
          </p:cNvCxnSpPr>
          <p:nvPr/>
        </p:nvCxnSpPr>
        <p:spPr>
          <a:xfrm>
            <a:off x="9936480" y="529127"/>
            <a:ext cx="0" cy="3316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59BAC0-4101-7B26-08F6-792EAF4BE676}"/>
              </a:ext>
            </a:extLst>
          </p:cNvPr>
          <p:cNvSpPr txBox="1"/>
          <p:nvPr/>
        </p:nvSpPr>
        <p:spPr>
          <a:xfrm>
            <a:off x="630431" y="4142175"/>
            <a:ext cx="3166274" cy="58477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Background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94950-FE6F-B51E-0C52-8239BB0B45BE}"/>
              </a:ext>
            </a:extLst>
          </p:cNvPr>
          <p:cNvSpPr txBox="1"/>
          <p:nvPr/>
        </p:nvSpPr>
        <p:spPr>
          <a:xfrm>
            <a:off x="630431" y="8864185"/>
            <a:ext cx="3166274" cy="58477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Motivation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0644DE-8F57-F6B3-FDE8-F66A58372D0A}"/>
              </a:ext>
            </a:extLst>
          </p:cNvPr>
          <p:cNvSpPr txBox="1"/>
          <p:nvPr/>
        </p:nvSpPr>
        <p:spPr>
          <a:xfrm>
            <a:off x="658980" y="19538567"/>
            <a:ext cx="2663340" cy="58477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Results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1A3F5F-9CF2-F850-8BA3-FEB5B2257CBF}"/>
              </a:ext>
            </a:extLst>
          </p:cNvPr>
          <p:cNvSpPr/>
          <p:nvPr/>
        </p:nvSpPr>
        <p:spPr>
          <a:xfrm>
            <a:off x="968305" y="28917370"/>
            <a:ext cx="14721795" cy="10505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AA2B6-6E89-02E1-2F73-40DFF13A3F2E}"/>
              </a:ext>
            </a:extLst>
          </p:cNvPr>
          <p:cNvSpPr txBox="1"/>
          <p:nvPr/>
        </p:nvSpPr>
        <p:spPr>
          <a:xfrm>
            <a:off x="662020" y="28682184"/>
            <a:ext cx="3166274" cy="58477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Conclusion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0208534-B93F-8B6D-0D7D-A40FA987B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4425" y="28899050"/>
            <a:ext cx="4524375" cy="10382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AFBF80D-2B47-6669-ED94-B503359B632A}"/>
              </a:ext>
            </a:extLst>
          </p:cNvPr>
          <p:cNvSpPr txBox="1"/>
          <p:nvPr/>
        </p:nvSpPr>
        <p:spPr>
          <a:xfrm>
            <a:off x="15959938" y="4118729"/>
            <a:ext cx="4992520" cy="58477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Important Terminologies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18D25424-EC4E-8748-61A1-61D17E53E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37521" y="24399478"/>
            <a:ext cx="7546605" cy="36789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1430D5-5FD6-AA4F-D3E9-56660BBD7170}"/>
                  </a:ext>
                </a:extLst>
              </p:cNvPr>
              <p:cNvSpPr txBox="1"/>
              <p:nvPr/>
            </p:nvSpPr>
            <p:spPr>
              <a:xfrm>
                <a:off x="1033813" y="22825878"/>
                <a:ext cx="2422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1430D5-5FD6-AA4F-D3E9-56660BBD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13" y="22825878"/>
                <a:ext cx="2422688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1D3AFF5-A864-FD9E-2A8B-87A688609ACB}"/>
                  </a:ext>
                </a:extLst>
              </p:cNvPr>
              <p:cNvSpPr txBox="1"/>
              <p:nvPr/>
            </p:nvSpPr>
            <p:spPr>
              <a:xfrm>
                <a:off x="1480831" y="23098405"/>
                <a:ext cx="2733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1D3AFF5-A864-FD9E-2A8B-87A68860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831" y="23098405"/>
                <a:ext cx="273377" cy="400110"/>
              </a:xfrm>
              <a:prstGeom prst="rect">
                <a:avLst/>
              </a:prstGeom>
              <a:blipFill>
                <a:blip r:embed="rId9"/>
                <a:stretch>
                  <a:fillRect r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FFFC1F-74E6-363A-0ED0-6D1EF7EDD879}"/>
                  </a:ext>
                </a:extLst>
              </p:cNvPr>
              <p:cNvSpPr txBox="1"/>
              <p:nvPr/>
            </p:nvSpPr>
            <p:spPr>
              <a:xfrm>
                <a:off x="1408130" y="23426475"/>
                <a:ext cx="9070033" cy="466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) 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FFFC1F-74E6-363A-0ED0-6D1EF7EDD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30" y="23426475"/>
                <a:ext cx="9070033" cy="466153"/>
              </a:xfrm>
              <a:prstGeom prst="rect">
                <a:avLst/>
              </a:prstGeom>
              <a:blipFill>
                <a:blip r:embed="rId10"/>
                <a:stretch>
                  <a:fillRect l="-20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4AAC61-22D7-096F-D559-22895F897CBD}"/>
                  </a:ext>
                </a:extLst>
              </p:cNvPr>
              <p:cNvSpPr txBox="1"/>
              <p:nvPr/>
            </p:nvSpPr>
            <p:spPr>
              <a:xfrm>
                <a:off x="1567739" y="23727771"/>
                <a:ext cx="2073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24AAC61-22D7-096F-D559-22895F897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739" y="23727771"/>
                <a:ext cx="207388" cy="400110"/>
              </a:xfrm>
              <a:prstGeom prst="rect">
                <a:avLst/>
              </a:prstGeom>
              <a:blipFill>
                <a:blip r:embed="rId11"/>
                <a:stretch>
                  <a:fillRect r="-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D78D69-A352-A899-821C-DC9F11608BF6}"/>
                  </a:ext>
                </a:extLst>
              </p:cNvPr>
              <p:cNvSpPr txBox="1"/>
              <p:nvPr/>
            </p:nvSpPr>
            <p:spPr>
              <a:xfrm>
                <a:off x="11005039" y="22882539"/>
                <a:ext cx="9357010" cy="466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D78D69-A352-A899-821C-DC9F11608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039" y="22882539"/>
                <a:ext cx="9357010" cy="466153"/>
              </a:xfrm>
              <a:prstGeom prst="rect">
                <a:avLst/>
              </a:prstGeom>
              <a:blipFill>
                <a:blip r:embed="rId12"/>
                <a:stretch>
                  <a:fillRect l="-13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948A883-968A-4E37-99F0-EF89CC87AC44}"/>
                  </a:ext>
                </a:extLst>
              </p:cNvPr>
              <p:cNvSpPr txBox="1"/>
              <p:nvPr/>
            </p:nvSpPr>
            <p:spPr>
              <a:xfrm>
                <a:off x="11078013" y="23434951"/>
                <a:ext cx="9594007" cy="466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)  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948A883-968A-4E37-99F0-EF89CC87A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013" y="23434951"/>
                <a:ext cx="9594007" cy="466859"/>
              </a:xfrm>
              <a:prstGeom prst="rect">
                <a:avLst/>
              </a:prstGeom>
              <a:blipFill>
                <a:blip r:embed="rId13"/>
                <a:stretch>
                  <a:fillRect l="-127"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903EB9-469D-9484-3D7F-1C9EE5BE1C46}"/>
                  </a:ext>
                </a:extLst>
              </p:cNvPr>
              <p:cNvSpPr txBox="1"/>
              <p:nvPr/>
            </p:nvSpPr>
            <p:spPr>
              <a:xfrm>
                <a:off x="11104528" y="23116906"/>
                <a:ext cx="2073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903EB9-469D-9484-3D7F-1C9EE5BE1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528" y="23116906"/>
                <a:ext cx="207388" cy="400110"/>
              </a:xfrm>
              <a:prstGeom prst="rect">
                <a:avLst/>
              </a:prstGeom>
              <a:blipFill>
                <a:blip r:embed="rId14"/>
                <a:stretch>
                  <a:fillRect r="-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0386CBC-3EAE-D69B-CBFE-1B4103F1D305}"/>
                  </a:ext>
                </a:extLst>
              </p:cNvPr>
              <p:cNvSpPr txBox="1"/>
              <p:nvPr/>
            </p:nvSpPr>
            <p:spPr>
              <a:xfrm>
                <a:off x="11119657" y="23682997"/>
                <a:ext cx="2356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0386CBC-3EAE-D69B-CBFE-1B4103F1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657" y="23682997"/>
                <a:ext cx="235667" cy="400110"/>
              </a:xfrm>
              <a:prstGeom prst="rect">
                <a:avLst/>
              </a:prstGeom>
              <a:blipFill>
                <a:blip r:embed="rId15"/>
                <a:stretch>
                  <a:fillRect r="-7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E1FBDD-230E-DF40-B186-F5A9AC95DC2D}"/>
              </a:ext>
            </a:extLst>
          </p:cNvPr>
          <p:cNvSpPr txBox="1"/>
          <p:nvPr/>
        </p:nvSpPr>
        <p:spPr>
          <a:xfrm>
            <a:off x="1284440" y="4596196"/>
            <a:ext cx="93119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Hierarchy is characterized by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vertical decomposition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priority of action,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performance interdependence.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Bidirectional communication exists between levels in any hierarchical large-scale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1 shows the five levels in the process control hierarchy.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2 represents the simplest hierarchical system.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B9619-AAD7-36C2-4BD2-0A4E00F56E47}"/>
              </a:ext>
            </a:extLst>
          </p:cNvPr>
          <p:cNvSpPr txBox="1"/>
          <p:nvPr/>
        </p:nvSpPr>
        <p:spPr>
          <a:xfrm>
            <a:off x="14173200" y="81870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780C696-3B92-B724-BE83-B3A050FB0D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14068" y="5190393"/>
            <a:ext cx="2814371" cy="3744768"/>
          </a:xfrm>
          <a:prstGeom prst="rect">
            <a:avLst/>
          </a:prstGeom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E2929D-733F-27DB-F77E-B7BB9CA898C8}"/>
              </a:ext>
            </a:extLst>
          </p:cNvPr>
          <p:cNvSpPr txBox="1"/>
          <p:nvPr/>
        </p:nvSpPr>
        <p:spPr>
          <a:xfrm>
            <a:off x="11177194" y="9140930"/>
            <a:ext cx="4344194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Figure 1: Process Control Hierarchy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307BFB-B0B7-FEDD-2BF9-4900EB97AEBA}"/>
              </a:ext>
            </a:extLst>
          </p:cNvPr>
          <p:cNvSpPr txBox="1"/>
          <p:nvPr/>
        </p:nvSpPr>
        <p:spPr>
          <a:xfrm>
            <a:off x="16093440" y="5288281"/>
            <a:ext cx="2590800" cy="51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F81638-43E2-86ED-F299-C77412E683EF}"/>
              </a:ext>
            </a:extLst>
          </p:cNvPr>
          <p:cNvSpPr txBox="1"/>
          <p:nvPr/>
        </p:nvSpPr>
        <p:spPr>
          <a:xfrm>
            <a:off x="16022810" y="5528389"/>
            <a:ext cx="206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34936003-5C7A-841D-D829-E80B044F8095}"/>
              </a:ext>
            </a:extLst>
          </p:cNvPr>
          <p:cNvSpPr/>
          <p:nvPr/>
        </p:nvSpPr>
        <p:spPr>
          <a:xfrm>
            <a:off x="15874279" y="5394255"/>
            <a:ext cx="4571148" cy="757659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C84264-FD87-F8A5-7AE6-CFA2088510DD}"/>
              </a:ext>
            </a:extLst>
          </p:cNvPr>
          <p:cNvSpPr txBox="1"/>
          <p:nvPr/>
        </p:nvSpPr>
        <p:spPr>
          <a:xfrm>
            <a:off x="15959438" y="5420772"/>
            <a:ext cx="4440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Upper-level subsystem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Controller 1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Problem 1)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F9963F27-7A4C-44E7-B559-1C082D71C974}"/>
              </a:ext>
            </a:extLst>
          </p:cNvPr>
          <p:cNvSpPr/>
          <p:nvPr/>
        </p:nvSpPr>
        <p:spPr>
          <a:xfrm>
            <a:off x="15879070" y="7872509"/>
            <a:ext cx="4627317" cy="782099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265AE-C95A-1142-B550-07DEAA3BB0E1}"/>
              </a:ext>
            </a:extLst>
          </p:cNvPr>
          <p:cNvSpPr txBox="1"/>
          <p:nvPr/>
        </p:nvSpPr>
        <p:spPr>
          <a:xfrm>
            <a:off x="16284415" y="8864753"/>
            <a:ext cx="3824150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Figure 2: Bilevel decision-making structure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B2BC0-06D2-D856-2631-2B74259185BC}"/>
              </a:ext>
            </a:extLst>
          </p:cNvPr>
          <p:cNvSpPr txBox="1"/>
          <p:nvPr/>
        </p:nvSpPr>
        <p:spPr>
          <a:xfrm>
            <a:off x="16036846" y="7919042"/>
            <a:ext cx="4411087" cy="73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Lower-level subsystem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Controller 1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Problem 1)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6EE526-17A7-95A7-1551-55DCADC2A245}"/>
              </a:ext>
            </a:extLst>
          </p:cNvPr>
          <p:cNvCxnSpPr>
            <a:cxnSpLocks/>
          </p:cNvCxnSpPr>
          <p:nvPr/>
        </p:nvCxnSpPr>
        <p:spPr>
          <a:xfrm>
            <a:off x="17476712" y="6151914"/>
            <a:ext cx="0" cy="1716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5604D5-CBA9-C0DF-1D61-96442126F798}"/>
              </a:ext>
            </a:extLst>
          </p:cNvPr>
          <p:cNvCxnSpPr>
            <a:cxnSpLocks/>
          </p:cNvCxnSpPr>
          <p:nvPr/>
        </p:nvCxnSpPr>
        <p:spPr>
          <a:xfrm flipH="1" flipV="1">
            <a:off x="18811657" y="6166951"/>
            <a:ext cx="1665" cy="17017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77FBB6-021C-993B-2439-78BC358FB916}"/>
              </a:ext>
            </a:extLst>
          </p:cNvPr>
          <p:cNvCxnSpPr>
            <a:cxnSpLocks/>
          </p:cNvCxnSpPr>
          <p:nvPr/>
        </p:nvCxnSpPr>
        <p:spPr>
          <a:xfrm flipV="1">
            <a:off x="11398035" y="9744255"/>
            <a:ext cx="9059573" cy="1925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BAEBE55-F987-9019-4245-E3CBE2DB172E}"/>
              </a:ext>
            </a:extLst>
          </p:cNvPr>
          <p:cNvSpPr txBox="1"/>
          <p:nvPr/>
        </p:nvSpPr>
        <p:spPr>
          <a:xfrm>
            <a:off x="1220999" y="9260352"/>
            <a:ext cx="91092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Sparse attempts have been made to solve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hierarchical control problems.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Multi-parametric bi-level programming algorithm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been used in the proposed work to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solve bilevel multi-parametric/explicit MPC controller (Bilevel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-MPC).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of a multi-parametric programming approach guarantees a global optimal solution for multilevel programming problems.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73A3A1-5081-7438-0BBF-1D8D74CFCF9C}"/>
              </a:ext>
            </a:extLst>
          </p:cNvPr>
          <p:cNvCxnSpPr>
            <a:cxnSpLocks/>
          </p:cNvCxnSpPr>
          <p:nvPr/>
        </p:nvCxnSpPr>
        <p:spPr>
          <a:xfrm>
            <a:off x="15690101" y="4885593"/>
            <a:ext cx="0" cy="4673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BE89025-FDAD-0669-441D-C9012F99F0D3}"/>
              </a:ext>
            </a:extLst>
          </p:cNvPr>
          <p:cNvSpPr/>
          <p:nvPr/>
        </p:nvSpPr>
        <p:spPr>
          <a:xfrm>
            <a:off x="996456" y="13898096"/>
            <a:ext cx="9665678" cy="53764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CC6265-5F46-BF78-F016-404FD260CF4A}"/>
              </a:ext>
            </a:extLst>
          </p:cNvPr>
          <p:cNvSpPr txBox="1"/>
          <p:nvPr/>
        </p:nvSpPr>
        <p:spPr>
          <a:xfrm>
            <a:off x="611879" y="13653343"/>
            <a:ext cx="3166274" cy="584775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Methodology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9EB41A-6897-54EE-B613-B8EAA91416EB}"/>
              </a:ext>
            </a:extLst>
          </p:cNvPr>
          <p:cNvSpPr txBox="1"/>
          <p:nvPr/>
        </p:nvSpPr>
        <p:spPr>
          <a:xfrm>
            <a:off x="1104151" y="14380917"/>
            <a:ext cx="95940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System considered: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Temperature Control Laboratory (TCLab)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Steps Taken: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Modeling of the system.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 equations reduced to linear state-space equations.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MPC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-MPC algorithms implemented on the system.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Run-time operation compared (Table 1).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Billevel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MPC control structures designed.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Solved using multi-parametric bi-level programming algorithm.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Closed loop validation performed.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Results (Figure 6 and 7) show that designed controllers manage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follow the temperature set-point.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F72717-6F8D-678C-A031-580165400EC8}"/>
              </a:ext>
            </a:extLst>
          </p:cNvPr>
          <p:cNvSpPr txBox="1"/>
          <p:nvPr/>
        </p:nvSpPr>
        <p:spPr>
          <a:xfrm rot="16200000">
            <a:off x="16202917" y="6755843"/>
            <a:ext cx="171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connections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DA5AEA-4A1F-E59C-57DC-FD16C46767C3}"/>
              </a:ext>
            </a:extLst>
          </p:cNvPr>
          <p:cNvSpPr txBox="1"/>
          <p:nvPr/>
        </p:nvSpPr>
        <p:spPr>
          <a:xfrm rot="5400000">
            <a:off x="18392332" y="6792860"/>
            <a:ext cx="171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connections</a:t>
            </a:r>
          </a:p>
        </p:txBody>
      </p:sp>
      <p:graphicFrame>
        <p:nvGraphicFramePr>
          <p:cNvPr id="76" name="Table 5">
            <a:extLst>
              <a:ext uri="{FF2B5EF4-FFF2-40B4-BE49-F238E27FC236}">
                <a16:creationId xmlns:a16="http://schemas.microsoft.com/office/drawing/2014/main" id="{2BE2E103-1DC0-F31B-CA2F-D4BE34860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17553"/>
              </p:ext>
            </p:extLst>
          </p:nvPr>
        </p:nvGraphicFramePr>
        <p:xfrm>
          <a:off x="7746066" y="20221747"/>
          <a:ext cx="5853876" cy="1376997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tblPr>
              <a:tblGrid>
                <a:gridCol w="657617">
                  <a:extLst>
                    <a:ext uri="{9D8B030D-6E8A-4147-A177-3AD203B41FA5}">
                      <a16:colId xmlns:a16="http://schemas.microsoft.com/office/drawing/2014/main" val="3930522600"/>
                    </a:ext>
                  </a:extLst>
                </a:gridCol>
                <a:gridCol w="2219217">
                  <a:extLst>
                    <a:ext uri="{9D8B030D-6E8A-4147-A177-3AD203B41FA5}">
                      <a16:colId xmlns:a16="http://schemas.microsoft.com/office/drawing/2014/main" val="1068781986"/>
                    </a:ext>
                  </a:extLst>
                </a:gridCol>
                <a:gridCol w="2977042">
                  <a:extLst>
                    <a:ext uri="{9D8B030D-6E8A-4147-A177-3AD203B41FA5}">
                      <a16:colId xmlns:a16="http://schemas.microsoft.com/office/drawing/2014/main" val="4129506556"/>
                    </a:ext>
                  </a:extLst>
                </a:gridCol>
              </a:tblGrid>
              <a:tr h="458999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No.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Type of MPC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Total runtime (s)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318605"/>
                  </a:ext>
                </a:extLst>
              </a:tr>
              <a:tr h="45899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Online MPC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5.351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529161"/>
                  </a:ext>
                </a:extLst>
              </a:tr>
              <a:tr h="45899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/>
                        <a:t>mp</a:t>
                      </a:r>
                      <a:r>
                        <a:rPr lang="en-US" sz="2400" b="0" dirty="0"/>
                        <a:t>-MPC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0.912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99605"/>
                  </a:ext>
                </a:extLst>
              </a:tr>
            </a:tbl>
          </a:graphicData>
        </a:graphic>
      </p:graphicFrame>
      <p:sp>
        <p:nvSpPr>
          <p:cNvPr id="77" name="Google Shape;449;g1551f5509c5_0_275">
            <a:extLst>
              <a:ext uri="{FF2B5EF4-FFF2-40B4-BE49-F238E27FC236}">
                <a16:creationId xmlns:a16="http://schemas.microsoft.com/office/drawing/2014/main" id="{CC90A26E-DCB2-7C17-03FE-755A18820339}"/>
              </a:ext>
            </a:extLst>
          </p:cNvPr>
          <p:cNvSpPr txBox="1"/>
          <p:nvPr/>
        </p:nvSpPr>
        <p:spPr>
          <a:xfrm>
            <a:off x="2680438" y="20371794"/>
            <a:ext cx="3444025" cy="923299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400"/>
            </a:pPr>
            <a:r>
              <a:rPr lang="en-US" sz="2400" b="1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Comparison based on runtime operation.</a:t>
            </a:r>
            <a:endParaRPr sz="2400" b="1" i="1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8" name="Google Shape;449;g1551f5509c5_0_275">
            <a:extLst>
              <a:ext uri="{FF2B5EF4-FFF2-40B4-BE49-F238E27FC236}">
                <a16:creationId xmlns:a16="http://schemas.microsoft.com/office/drawing/2014/main" id="{678DDBB7-23C7-B856-E14D-A835A9EC3788}"/>
              </a:ext>
            </a:extLst>
          </p:cNvPr>
          <p:cNvSpPr txBox="1"/>
          <p:nvPr/>
        </p:nvSpPr>
        <p:spPr>
          <a:xfrm>
            <a:off x="14339147" y="20404402"/>
            <a:ext cx="4480683" cy="923299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400"/>
            </a:pPr>
            <a:r>
              <a:rPr lang="en-US" sz="2400" b="1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Runtime operation reduced by 83.52%.</a:t>
            </a:r>
            <a:endParaRPr sz="2400" b="1" i="1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77E71902-5F11-9936-DDF0-D5EBFB4E3A23}"/>
              </a:ext>
            </a:extLst>
          </p:cNvPr>
          <p:cNvSpPr/>
          <p:nvPr/>
        </p:nvSpPr>
        <p:spPr>
          <a:xfrm rot="16200000">
            <a:off x="6749356" y="20374572"/>
            <a:ext cx="295848" cy="958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4007C9-3C1B-38B9-559B-6EA63DE3D339}"/>
              </a:ext>
            </a:extLst>
          </p:cNvPr>
          <p:cNvSpPr txBox="1"/>
          <p:nvPr/>
        </p:nvSpPr>
        <p:spPr>
          <a:xfrm>
            <a:off x="7746066" y="21570081"/>
            <a:ext cx="5853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/>
              <a:t>Table 1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B475887-DE51-B07B-534A-83C4B2F64ACE}"/>
              </a:ext>
            </a:extLst>
          </p:cNvPr>
          <p:cNvCxnSpPr>
            <a:cxnSpLocks/>
          </p:cNvCxnSpPr>
          <p:nvPr/>
        </p:nvCxnSpPr>
        <p:spPr>
          <a:xfrm flipV="1">
            <a:off x="1396348" y="22016005"/>
            <a:ext cx="18731734" cy="235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778094E-C797-2786-33EB-60A3ADF2C2E7}"/>
              </a:ext>
            </a:extLst>
          </p:cNvPr>
          <p:cNvSpPr txBox="1"/>
          <p:nvPr/>
        </p:nvSpPr>
        <p:spPr>
          <a:xfrm>
            <a:off x="8049271" y="22195913"/>
            <a:ext cx="5177125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Bilevel MPC Control Structures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C13CFC7F-6DB2-D0A2-EECE-8E5CADB4B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93643" y="24386069"/>
            <a:ext cx="7513419" cy="366279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73ED860-8E22-290F-D719-074A532F88B9}"/>
              </a:ext>
            </a:extLst>
          </p:cNvPr>
          <p:cNvSpPr txBox="1"/>
          <p:nvPr/>
        </p:nvSpPr>
        <p:spPr>
          <a:xfrm>
            <a:off x="15927822" y="4885593"/>
            <a:ext cx="4596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Bilevel MPC Control Structure</a:t>
            </a:r>
          </a:p>
        </p:txBody>
      </p:sp>
      <p:sp>
        <p:nvSpPr>
          <p:cNvPr id="114" name="Google Shape;238;g15539d20c0f_0_141">
            <a:extLst>
              <a:ext uri="{FF2B5EF4-FFF2-40B4-BE49-F238E27FC236}">
                <a16:creationId xmlns:a16="http://schemas.microsoft.com/office/drawing/2014/main" id="{14058AC9-8793-E455-5411-CBFD6CDDFB93}"/>
              </a:ext>
            </a:extLst>
          </p:cNvPr>
          <p:cNvSpPr txBox="1"/>
          <p:nvPr/>
        </p:nvSpPr>
        <p:spPr>
          <a:xfrm>
            <a:off x="11282085" y="10382981"/>
            <a:ext cx="4572000" cy="3078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159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15" name="Google Shape;239;g15539d20c0f_0_141">
            <a:extLst>
              <a:ext uri="{FF2B5EF4-FFF2-40B4-BE49-F238E27FC236}">
                <a16:creationId xmlns:a16="http://schemas.microsoft.com/office/drawing/2014/main" id="{FAAE2E1A-7DEC-FD71-69D6-95EB5E04410E}"/>
              </a:ext>
            </a:extLst>
          </p:cNvPr>
          <p:cNvSpPr txBox="1"/>
          <p:nvPr/>
        </p:nvSpPr>
        <p:spPr>
          <a:xfrm>
            <a:off x="11800858" y="10558753"/>
            <a:ext cx="322200" cy="215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l="-7687" r="-11532" b="-277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16" name="Google Shape;240;g15539d20c0f_0_141">
            <a:extLst>
              <a:ext uri="{FF2B5EF4-FFF2-40B4-BE49-F238E27FC236}">
                <a16:creationId xmlns:a16="http://schemas.microsoft.com/office/drawing/2014/main" id="{F4B1644E-50BC-0E79-E590-4FDFAFBC2CCD}"/>
              </a:ext>
            </a:extLst>
          </p:cNvPr>
          <p:cNvSpPr txBox="1"/>
          <p:nvPr/>
        </p:nvSpPr>
        <p:spPr>
          <a:xfrm>
            <a:off x="10830670" y="10800695"/>
            <a:ext cx="4572000" cy="3078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159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17" name="Google Shape;241;g15539d20c0f_0_141">
            <a:extLst>
              <a:ext uri="{FF2B5EF4-FFF2-40B4-BE49-F238E27FC236}">
                <a16:creationId xmlns:a16="http://schemas.microsoft.com/office/drawing/2014/main" id="{2107174E-CA6F-B3EE-0CB7-9A2C59912316}"/>
              </a:ext>
            </a:extLst>
          </p:cNvPr>
          <p:cNvSpPr txBox="1"/>
          <p:nvPr/>
        </p:nvSpPr>
        <p:spPr>
          <a:xfrm>
            <a:off x="11844394" y="10965793"/>
            <a:ext cx="153900" cy="2154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l="-23067" r="-23065" b="-277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18" name="Google Shape;242;g15539d20c0f_0_141">
            <a:extLst>
              <a:ext uri="{FF2B5EF4-FFF2-40B4-BE49-F238E27FC236}">
                <a16:creationId xmlns:a16="http://schemas.microsoft.com/office/drawing/2014/main" id="{D1A04E96-17DD-CBB2-CE60-B2A3B1B0BE17}"/>
              </a:ext>
            </a:extLst>
          </p:cNvPr>
          <p:cNvSpPr txBox="1"/>
          <p:nvPr/>
        </p:nvSpPr>
        <p:spPr>
          <a:xfrm>
            <a:off x="11712930" y="11198955"/>
            <a:ext cx="1813500" cy="2154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l="-685" t="-5874" r="-1385" b="-411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19" name="Google Shape;243;g15539d20c0f_0_141">
            <a:extLst>
              <a:ext uri="{FF2B5EF4-FFF2-40B4-BE49-F238E27FC236}">
                <a16:creationId xmlns:a16="http://schemas.microsoft.com/office/drawing/2014/main" id="{93458800-BC7A-5AC2-C1CF-83708D9B3B91}"/>
              </a:ext>
            </a:extLst>
          </p:cNvPr>
          <p:cNvSpPr txBox="1"/>
          <p:nvPr/>
        </p:nvSpPr>
        <p:spPr>
          <a:xfrm>
            <a:off x="12038951" y="11478679"/>
            <a:ext cx="2245200" cy="2154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l="-2819" r="-2817" b="-4443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20" name="Google Shape;244;g15539d20c0f_0_141">
            <a:extLst>
              <a:ext uri="{FF2B5EF4-FFF2-40B4-BE49-F238E27FC236}">
                <a16:creationId xmlns:a16="http://schemas.microsoft.com/office/drawing/2014/main" id="{3F955423-86FF-67E2-9549-40068486A8CB}"/>
              </a:ext>
            </a:extLst>
          </p:cNvPr>
          <p:cNvSpPr txBox="1"/>
          <p:nvPr/>
        </p:nvSpPr>
        <p:spPr>
          <a:xfrm>
            <a:off x="12038951" y="11711194"/>
            <a:ext cx="2249400" cy="2154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l="-2803" t="-5547" r="-2242" b="-3887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21" name="Google Shape;245;g15539d20c0f_0_141">
            <a:extLst>
              <a:ext uri="{FF2B5EF4-FFF2-40B4-BE49-F238E27FC236}">
                <a16:creationId xmlns:a16="http://schemas.microsoft.com/office/drawing/2014/main" id="{A37BB0A0-C7A0-773D-D96D-36F88981F72E}"/>
              </a:ext>
            </a:extLst>
          </p:cNvPr>
          <p:cNvSpPr txBox="1"/>
          <p:nvPr/>
        </p:nvSpPr>
        <p:spPr>
          <a:xfrm>
            <a:off x="12123058" y="11926638"/>
            <a:ext cx="527700" cy="2154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l="-6970" t="-5871" r="-6969" b="-470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22" name="Google Shape;246;g15539d20c0f_0_141">
            <a:extLst>
              <a:ext uri="{FF2B5EF4-FFF2-40B4-BE49-F238E27FC236}">
                <a16:creationId xmlns:a16="http://schemas.microsoft.com/office/drawing/2014/main" id="{B253AA97-6C7E-92A0-EBB3-463ABB5C4F2F}"/>
              </a:ext>
            </a:extLst>
          </p:cNvPr>
          <p:cNvSpPr txBox="1"/>
          <p:nvPr/>
        </p:nvSpPr>
        <p:spPr>
          <a:xfrm>
            <a:off x="12305938" y="12160330"/>
            <a:ext cx="485100" cy="2154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l="-2558" r="-7685" b="-1666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23" name="Google Shape;247;g15539d20c0f_0_141">
            <a:extLst>
              <a:ext uri="{FF2B5EF4-FFF2-40B4-BE49-F238E27FC236}">
                <a16:creationId xmlns:a16="http://schemas.microsoft.com/office/drawing/2014/main" id="{BA3477B2-3720-3431-E8F9-E16F1D6BA7D1}"/>
              </a:ext>
            </a:extLst>
          </p:cNvPr>
          <p:cNvSpPr/>
          <p:nvPr/>
        </p:nvSpPr>
        <p:spPr>
          <a:xfrm>
            <a:off x="11307871" y="10381358"/>
            <a:ext cx="4278085" cy="2008764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endParaRPr/>
          </a:p>
        </p:txBody>
      </p:sp>
      <p:sp>
        <p:nvSpPr>
          <p:cNvPr id="126" name="Google Shape;236;g15539d20c0f_0_141">
            <a:extLst>
              <a:ext uri="{FF2B5EF4-FFF2-40B4-BE49-F238E27FC236}">
                <a16:creationId xmlns:a16="http://schemas.microsoft.com/office/drawing/2014/main" id="{8EFC832C-1025-D8DE-0AA9-6E1C49D95EB0}"/>
              </a:ext>
            </a:extLst>
          </p:cNvPr>
          <p:cNvSpPr txBox="1"/>
          <p:nvPr/>
        </p:nvSpPr>
        <p:spPr>
          <a:xfrm>
            <a:off x="11886323" y="12566399"/>
            <a:ext cx="2925935" cy="732298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400"/>
            </a:pPr>
            <a:r>
              <a:rPr lang="en-IN" b="1" i="1" dirty="0">
                <a:solidFill>
                  <a:srgbClr val="0000FF"/>
                </a:solidFill>
              </a:rPr>
              <a:t>     Inner Level solved multi-parametrically</a:t>
            </a:r>
            <a:endParaRPr b="1" i="1" dirty="0">
              <a:solidFill>
                <a:srgbClr val="0000FF"/>
              </a:solidFill>
            </a:endParaRPr>
          </a:p>
        </p:txBody>
      </p:sp>
      <p:sp>
        <p:nvSpPr>
          <p:cNvPr id="127" name="Google Shape;262;gfee01f161d_0_68">
            <a:extLst>
              <a:ext uri="{FF2B5EF4-FFF2-40B4-BE49-F238E27FC236}">
                <a16:creationId xmlns:a16="http://schemas.microsoft.com/office/drawing/2014/main" id="{F7AD2A29-3814-71D5-E3F3-2FDD8F40EDC4}"/>
              </a:ext>
            </a:extLst>
          </p:cNvPr>
          <p:cNvSpPr txBox="1"/>
          <p:nvPr/>
        </p:nvSpPr>
        <p:spPr>
          <a:xfrm>
            <a:off x="11497188" y="15932391"/>
            <a:ext cx="3385113" cy="584745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300"/>
            </a:pPr>
            <a:r>
              <a:rPr lang="en-IN" sz="1300" i="1" dirty="0">
                <a:solidFill>
                  <a:srgbClr val="00B0F0"/>
                </a:solidFill>
              </a:rPr>
              <a:t>    </a:t>
            </a:r>
            <a:r>
              <a:rPr lang="en-IN" sz="1300" b="1" i="1" dirty="0">
                <a:solidFill>
                  <a:srgbClr val="0000FF"/>
                </a:solidFill>
              </a:rPr>
              <a:t>The solution obtained after solving five LP outer level problem</a:t>
            </a:r>
            <a:endParaRPr sz="1300" b="1" i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8" name="Google Shape;263;gfee01f161d_0_68">
                <a:extLst>
                  <a:ext uri="{FF2B5EF4-FFF2-40B4-BE49-F238E27FC236}">
                    <a16:creationId xmlns:a16="http://schemas.microsoft.com/office/drawing/2014/main" id="{0D3AB63D-34D5-3195-A04E-047E0F2D67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94378031"/>
                  </p:ext>
                </p:extLst>
              </p:nvPr>
            </p:nvGraphicFramePr>
            <p:xfrm>
              <a:off x="11234340" y="13458708"/>
              <a:ext cx="3881053" cy="2397585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5876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607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25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671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Fields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Optimised variables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200" b="1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)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Function values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1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(0.5000 , 0.5000)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-6.00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2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IN" sz="1200" u="none" strike="noStrike" cap="none" dirty="0">
                              <a:solidFill>
                                <a:schemeClr val="dk1"/>
                              </a:solidFill>
                            </a:rPr>
                            <a:t>(0.5000 , 0.5000)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-6.00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3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IN" sz="1200" u="none" strike="noStrike" cap="none" dirty="0">
                              <a:solidFill>
                                <a:schemeClr val="dk1"/>
                              </a:solidFill>
                            </a:rPr>
                            <a:t>(0 , 0.7500)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-23.00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4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IN" sz="1200" u="none" strike="noStrike" cap="none" dirty="0">
                              <a:solidFill>
                                <a:schemeClr val="dk1"/>
                              </a:solidFill>
                            </a:rPr>
                            <a:t>(0.5000 ,0.5000)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-6.00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5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IN" sz="1200" u="none" strike="noStrike" cap="none" dirty="0">
                              <a:solidFill>
                                <a:schemeClr val="dk1"/>
                              </a:solidFill>
                            </a:rPr>
                            <a:t>(0,0.9000)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-26.00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8" name="Google Shape;263;gfee01f161d_0_68">
                <a:extLst>
                  <a:ext uri="{FF2B5EF4-FFF2-40B4-BE49-F238E27FC236}">
                    <a16:creationId xmlns:a16="http://schemas.microsoft.com/office/drawing/2014/main" id="{0D3AB63D-34D5-3195-A04E-047E0F2D67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94378031"/>
                  </p:ext>
                </p:extLst>
              </p:nvPr>
            </p:nvGraphicFramePr>
            <p:xfrm>
              <a:off x="11234340" y="13458708"/>
              <a:ext cx="3881053" cy="2397585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5876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607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25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3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Fields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30435" t="-1667" r="-68944" b="-5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Function values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1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(0.5000 , 0.5000)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-6.00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2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IN" sz="1200" u="none" strike="noStrike" cap="none" dirty="0">
                              <a:solidFill>
                                <a:schemeClr val="dk1"/>
                              </a:solidFill>
                            </a:rPr>
                            <a:t>(0.5000 , 0.5000)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-6.00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3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IN" sz="1200" u="none" strike="noStrike" cap="none" dirty="0">
                              <a:solidFill>
                                <a:schemeClr val="dk1"/>
                              </a:solidFill>
                            </a:rPr>
                            <a:t>(0 , 0.7500)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-23.00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4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IN" sz="1200" u="none" strike="noStrike" cap="none" dirty="0">
                              <a:solidFill>
                                <a:schemeClr val="dk1"/>
                              </a:solidFill>
                            </a:rPr>
                            <a:t>(0.5000 ,0.5000)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-6.00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5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IN" sz="1200" u="none" strike="noStrike" cap="none" dirty="0">
                              <a:solidFill>
                                <a:schemeClr val="dk1"/>
                              </a:solidFill>
                            </a:rPr>
                            <a:t>(0,0.9000)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-26.00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0" name="Google Shape;275;gfee01f161d_0_68">
            <a:extLst>
              <a:ext uri="{FF2B5EF4-FFF2-40B4-BE49-F238E27FC236}">
                <a16:creationId xmlns:a16="http://schemas.microsoft.com/office/drawing/2014/main" id="{0D8E7984-E054-135B-7E31-A67029AF9562}"/>
              </a:ext>
            </a:extLst>
          </p:cNvPr>
          <p:cNvSpPr txBox="1"/>
          <p:nvPr/>
        </p:nvSpPr>
        <p:spPr>
          <a:xfrm>
            <a:off x="14240951" y="16614932"/>
            <a:ext cx="2249400" cy="38469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400"/>
            </a:pPr>
            <a:r>
              <a:rPr lang="en-IN" sz="1300" b="1" i="1" dirty="0">
                <a:solidFill>
                  <a:srgbClr val="0000FF"/>
                </a:solidFill>
              </a:rPr>
              <a:t>Global optimum solution</a:t>
            </a:r>
            <a:endParaRPr sz="1300" b="1" i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1" name="Table 130">
                <a:extLst>
                  <a:ext uri="{FF2B5EF4-FFF2-40B4-BE49-F238E27FC236}">
                    <a16:creationId xmlns:a16="http://schemas.microsoft.com/office/drawing/2014/main" id="{3CCBC0EB-C00C-C3DF-AAE5-41B6008C6B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044882"/>
                  </p:ext>
                </p:extLst>
              </p:nvPr>
            </p:nvGraphicFramePr>
            <p:xfrm>
              <a:off x="15277547" y="13254380"/>
              <a:ext cx="4029781" cy="2580465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653026">
                      <a:extLst>
                        <a:ext uri="{9D8B030D-6E8A-4147-A177-3AD203B41FA5}">
                          <a16:colId xmlns:a16="http://schemas.microsoft.com/office/drawing/2014/main" val="4265096408"/>
                        </a:ext>
                      </a:extLst>
                    </a:gridCol>
                    <a:gridCol w="1823467">
                      <a:extLst>
                        <a:ext uri="{9D8B030D-6E8A-4147-A177-3AD203B41FA5}">
                          <a16:colId xmlns:a16="http://schemas.microsoft.com/office/drawing/2014/main" val="221261196"/>
                        </a:ext>
                      </a:extLst>
                    </a:gridCol>
                    <a:gridCol w="1553288">
                      <a:extLst>
                        <a:ext uri="{9D8B030D-6E8A-4147-A177-3AD203B41FA5}">
                          <a16:colId xmlns:a16="http://schemas.microsoft.com/office/drawing/2014/main" val="3780255137"/>
                        </a:ext>
                      </a:extLst>
                    </a:gridCol>
                  </a:tblGrid>
                  <a:tr h="27671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Fields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Optimised variables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200" b="1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,</a:t>
                          </a:r>
                          <a:r>
                            <a:rPr lang="en-US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200" b="1" i="1" u="none" strike="noStrike" cap="none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)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Function values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798041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1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(0,0,0)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1.5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2910439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2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(0,0,0)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1.5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8460622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3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(0.0.5,0)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2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5056934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4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(0,0,0)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1.5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1283554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5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(0,0.6,0.4)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3.2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68479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1" name="Table 130">
                <a:extLst>
                  <a:ext uri="{FF2B5EF4-FFF2-40B4-BE49-F238E27FC236}">
                    <a16:creationId xmlns:a16="http://schemas.microsoft.com/office/drawing/2014/main" id="{3CCBC0EB-C00C-C3DF-AAE5-41B6008C6B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044882"/>
                  </p:ext>
                </p:extLst>
              </p:nvPr>
            </p:nvGraphicFramePr>
            <p:xfrm>
              <a:off x="15277547" y="13254380"/>
              <a:ext cx="4029781" cy="2580465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653026">
                      <a:extLst>
                        <a:ext uri="{9D8B030D-6E8A-4147-A177-3AD203B41FA5}">
                          <a16:colId xmlns:a16="http://schemas.microsoft.com/office/drawing/2014/main" val="4265096408"/>
                        </a:ext>
                      </a:extLst>
                    </a:gridCol>
                    <a:gridCol w="1823467">
                      <a:extLst>
                        <a:ext uri="{9D8B030D-6E8A-4147-A177-3AD203B41FA5}">
                          <a16:colId xmlns:a16="http://schemas.microsoft.com/office/drawing/2014/main" val="221261196"/>
                        </a:ext>
                      </a:extLst>
                    </a:gridCol>
                    <a:gridCol w="1553288">
                      <a:extLst>
                        <a:ext uri="{9D8B030D-6E8A-4147-A177-3AD203B41FA5}">
                          <a16:colId xmlns:a16="http://schemas.microsoft.com/office/drawing/2014/main" val="3780255137"/>
                        </a:ext>
                      </a:extLst>
                    </a:gridCol>
                  </a:tblGrid>
                  <a:tr h="54861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Fields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0"/>
                          <a:stretch>
                            <a:fillRect l="-36333" t="-2222" r="-86000" b="-37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b="1" u="none" strike="noStrike" cap="none" dirty="0">
                              <a:solidFill>
                                <a:schemeClr val="dk1"/>
                              </a:solidFill>
                            </a:rPr>
                            <a:t>Function values</a:t>
                          </a:r>
                          <a:endParaRPr sz="1200" b="1" u="none" strike="noStrike" cap="none" dirty="0">
                            <a:solidFill>
                              <a:schemeClr val="dk1"/>
                            </a:solidFill>
                          </a:endParaRPr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798041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1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(0,0,0)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1.5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2910439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2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(0,0,0)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1.5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8460622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3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(0.0.5,0)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2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5056934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 dirty="0"/>
                            <a:t>4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(0,0,0)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1.5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1283554"/>
                      </a:ext>
                    </a:extLst>
                  </a:tr>
                  <a:tr h="406371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IN" sz="1200" u="none" strike="noStrike" cap="none"/>
                            <a:t>5</a:t>
                          </a:r>
                          <a:endParaRPr sz="1200" u="none" strike="noStrike" cap="none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(0,0.6,0.4)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200" u="none" strike="noStrike" cap="none" dirty="0"/>
                            <a:t>3.2</a:t>
                          </a:r>
                          <a:endParaRPr sz="1200" u="none" strike="noStrike" cap="none" dirty="0"/>
                        </a:p>
                      </a:txBody>
                      <a:tcPr marL="91425" marR="91425" marT="91425" marB="91425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68479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2" name="Google Shape;262;gfee01f161d_0_68">
            <a:extLst>
              <a:ext uri="{FF2B5EF4-FFF2-40B4-BE49-F238E27FC236}">
                <a16:creationId xmlns:a16="http://schemas.microsoft.com/office/drawing/2014/main" id="{D2E6600B-F646-956F-4240-246100108C6C}"/>
              </a:ext>
            </a:extLst>
          </p:cNvPr>
          <p:cNvSpPr txBox="1"/>
          <p:nvPr/>
        </p:nvSpPr>
        <p:spPr>
          <a:xfrm>
            <a:off x="15544799" y="15927678"/>
            <a:ext cx="3418329" cy="584745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300"/>
            </a:pPr>
            <a:r>
              <a:rPr lang="en-IN" sz="1300" b="1" i="1" dirty="0">
                <a:solidFill>
                  <a:srgbClr val="0000FF"/>
                </a:solidFill>
              </a:rPr>
              <a:t>Substitution of optimized variables to get solutions to inner-level problems.</a:t>
            </a:r>
            <a:endParaRPr sz="1300" b="1" i="1" dirty="0">
              <a:solidFill>
                <a:srgbClr val="0000FF"/>
              </a:solidFill>
            </a:endParaRPr>
          </a:p>
        </p:txBody>
      </p:sp>
      <p:sp>
        <p:nvSpPr>
          <p:cNvPr id="135" name="Google Shape;249;g15539d20c0f_0_141">
            <a:extLst>
              <a:ext uri="{FF2B5EF4-FFF2-40B4-BE49-F238E27FC236}">
                <a16:creationId xmlns:a16="http://schemas.microsoft.com/office/drawing/2014/main" id="{0F2E2E11-A18D-D256-C55D-DF2552E4695F}"/>
              </a:ext>
            </a:extLst>
          </p:cNvPr>
          <p:cNvSpPr txBox="1"/>
          <p:nvPr/>
        </p:nvSpPr>
        <p:spPr>
          <a:xfrm>
            <a:off x="19382942" y="13240304"/>
            <a:ext cx="1297760" cy="156963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200"/>
            </a:pPr>
            <a:r>
              <a:rPr lang="en-IN" sz="1500" b="1" i="1" dirty="0">
                <a:solidFill>
                  <a:srgbClr val="0000FF"/>
                </a:solidFill>
              </a:rPr>
              <a:t>Five critical regions are obtained with y as an explicit function of x.</a:t>
            </a:r>
            <a:endParaRPr sz="15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325;g1551f5509c5_0_167">
            <a:extLst>
              <a:ext uri="{FF2B5EF4-FFF2-40B4-BE49-F238E27FC236}">
                <a16:creationId xmlns:a16="http://schemas.microsoft.com/office/drawing/2014/main" id="{A01F2665-7654-D047-D44E-2884E8A85CA0}"/>
              </a:ext>
            </a:extLst>
          </p:cNvPr>
          <p:cNvSpPr txBox="1"/>
          <p:nvPr/>
        </p:nvSpPr>
        <p:spPr>
          <a:xfrm>
            <a:off x="14435725" y="18310736"/>
            <a:ext cx="1158602" cy="353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IN" sz="1100" b="1" i="1" dirty="0">
                <a:solidFill>
                  <a:srgbClr val="0000FF"/>
                </a:solidFill>
                <a:latin typeface="+mn-lt"/>
                <a:cs typeface="Calibri"/>
                <a:sym typeface="Calibri"/>
              </a:rPr>
              <a:t>System Model</a:t>
            </a:r>
            <a:endParaRPr lang="en-IN" sz="1100" b="1" i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4" name="Google Shape;327;g1551f5509c5_0_167">
            <a:extLst>
              <a:ext uri="{FF2B5EF4-FFF2-40B4-BE49-F238E27FC236}">
                <a16:creationId xmlns:a16="http://schemas.microsoft.com/office/drawing/2014/main" id="{A25537FD-D6E8-7FF6-8A72-D60A774FBA1B}"/>
              </a:ext>
            </a:extLst>
          </p:cNvPr>
          <p:cNvSpPr txBox="1"/>
          <p:nvPr/>
        </p:nvSpPr>
        <p:spPr>
          <a:xfrm>
            <a:off x="11604630" y="17875962"/>
            <a:ext cx="483081" cy="201497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l="-5125" b="-1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/>
              <a:t> </a:t>
            </a:r>
            <a:endParaRPr/>
          </a:p>
        </p:txBody>
      </p:sp>
      <p:sp>
        <p:nvSpPr>
          <p:cNvPr id="145" name="Google Shape;322;g1551f5509c5_0_167">
            <a:extLst>
              <a:ext uri="{FF2B5EF4-FFF2-40B4-BE49-F238E27FC236}">
                <a16:creationId xmlns:a16="http://schemas.microsoft.com/office/drawing/2014/main" id="{B5FB4A88-289D-FEB2-FEEE-8F1B43A47745}"/>
              </a:ext>
            </a:extLst>
          </p:cNvPr>
          <p:cNvSpPr txBox="1"/>
          <p:nvPr/>
        </p:nvSpPr>
        <p:spPr>
          <a:xfrm>
            <a:off x="12208935" y="17950251"/>
            <a:ext cx="2766000" cy="1169700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l="-654" t="-103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IN"/>
              <a:t> </a:t>
            </a:r>
            <a:endParaRPr/>
          </a:p>
        </p:txBody>
      </p:sp>
      <p:sp>
        <p:nvSpPr>
          <p:cNvPr id="146" name="Right Brace 145">
            <a:extLst>
              <a:ext uri="{FF2B5EF4-FFF2-40B4-BE49-F238E27FC236}">
                <a16:creationId xmlns:a16="http://schemas.microsoft.com/office/drawing/2014/main" id="{2F15F6BD-DE78-A9A0-2B5D-E9891F7D214F}"/>
              </a:ext>
            </a:extLst>
          </p:cNvPr>
          <p:cNvSpPr/>
          <p:nvPr/>
        </p:nvSpPr>
        <p:spPr>
          <a:xfrm>
            <a:off x="14105550" y="18796879"/>
            <a:ext cx="197963" cy="35391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7" name="Google Shape;325;g1551f5509c5_0_167">
            <a:extLst>
              <a:ext uri="{FF2B5EF4-FFF2-40B4-BE49-F238E27FC236}">
                <a16:creationId xmlns:a16="http://schemas.microsoft.com/office/drawing/2014/main" id="{26759175-0B4C-442B-0E1C-E253E52A2B2B}"/>
              </a:ext>
            </a:extLst>
          </p:cNvPr>
          <p:cNvSpPr txBox="1"/>
          <p:nvPr/>
        </p:nvSpPr>
        <p:spPr>
          <a:xfrm>
            <a:off x="14435725" y="18810309"/>
            <a:ext cx="1158602" cy="353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200"/>
            </a:pPr>
            <a:r>
              <a:rPr lang="en-IN" sz="1100" b="1" i="1" dirty="0">
                <a:solidFill>
                  <a:srgbClr val="0000FF"/>
                </a:solidFill>
                <a:latin typeface="+mn-lt"/>
                <a:cs typeface="Calibri"/>
                <a:sym typeface="Calibri"/>
              </a:rPr>
              <a:t> Constraints</a:t>
            </a:r>
            <a:endParaRPr lang="en-IN" sz="1100" b="1" i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8" name="Google Shape;325;g1551f5509c5_0_167">
            <a:extLst>
              <a:ext uri="{FF2B5EF4-FFF2-40B4-BE49-F238E27FC236}">
                <a16:creationId xmlns:a16="http://schemas.microsoft.com/office/drawing/2014/main" id="{D547CE52-8410-D4DA-7AD2-8F63BA95F7F9}"/>
              </a:ext>
            </a:extLst>
          </p:cNvPr>
          <p:cNvSpPr txBox="1"/>
          <p:nvPr/>
        </p:nvSpPr>
        <p:spPr>
          <a:xfrm>
            <a:off x="19370534" y="17629344"/>
            <a:ext cx="827886" cy="523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IN" sz="1100" b="1" i="1" dirty="0">
                <a:solidFill>
                  <a:srgbClr val="0000FF"/>
                </a:solidFill>
                <a:latin typeface="+mn-lt"/>
                <a:cs typeface="Calibri"/>
                <a:sym typeface="Calibri"/>
              </a:rPr>
              <a:t>Objective function</a:t>
            </a:r>
            <a:endParaRPr lang="en-IN" sz="1100" b="1" i="1" dirty="0">
              <a:solidFill>
                <a:srgbClr val="0000FF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DD0237B-9293-A497-0E9D-3629242219BC}"/>
                  </a:ext>
                </a:extLst>
              </p:cNvPr>
              <p:cNvSpPr txBox="1"/>
              <p:nvPr/>
            </p:nvSpPr>
            <p:spPr>
              <a:xfrm>
                <a:off x="11454435" y="17625050"/>
                <a:ext cx="7982893" cy="3674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ΣΔ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DD0237B-9293-A497-0E9D-3629242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435" y="17625050"/>
                <a:ext cx="7982893" cy="367473"/>
              </a:xfrm>
              <a:prstGeom prst="rect">
                <a:avLst/>
              </a:prstGeom>
              <a:blipFill>
                <a:blip r:embed="rId33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Brace 149">
            <a:extLst>
              <a:ext uri="{FF2B5EF4-FFF2-40B4-BE49-F238E27FC236}">
                <a16:creationId xmlns:a16="http://schemas.microsoft.com/office/drawing/2014/main" id="{38693FDF-7767-5846-BDF3-829E9A2B52AA}"/>
              </a:ext>
            </a:extLst>
          </p:cNvPr>
          <p:cNvSpPr/>
          <p:nvPr/>
        </p:nvSpPr>
        <p:spPr>
          <a:xfrm>
            <a:off x="14113326" y="18346864"/>
            <a:ext cx="197963" cy="35391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0E605E5-4214-1BA2-B503-5F0A76454431}"/>
              </a:ext>
            </a:extLst>
          </p:cNvPr>
          <p:cNvCxnSpPr>
            <a:cxnSpLocks/>
          </p:cNvCxnSpPr>
          <p:nvPr/>
        </p:nvCxnSpPr>
        <p:spPr>
          <a:xfrm>
            <a:off x="11306054" y="17153705"/>
            <a:ext cx="9162438" cy="5577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0189057-35B4-43BA-54C2-F20F44AEEFAF}"/>
              </a:ext>
            </a:extLst>
          </p:cNvPr>
          <p:cNvSpPr txBox="1"/>
          <p:nvPr/>
        </p:nvSpPr>
        <p:spPr>
          <a:xfrm>
            <a:off x="12354903" y="9823942"/>
            <a:ext cx="724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Multi-parametric Bilevel Programming Algorithm</a:t>
            </a:r>
            <a:endParaRPr lang="en-US" sz="2400" i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605C2B-0435-D48A-1466-2F2BFAEE2DB0}"/>
              </a:ext>
            </a:extLst>
          </p:cNvPr>
          <p:cNvSpPr txBox="1"/>
          <p:nvPr/>
        </p:nvSpPr>
        <p:spPr>
          <a:xfrm>
            <a:off x="12527280" y="17209654"/>
            <a:ext cx="6946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Linear Model Predictive Control on TCLab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45A3A9-CF32-2A14-AA5E-204B50B8DB21}"/>
              </a:ext>
            </a:extLst>
          </p:cNvPr>
          <p:cNvGraphicFramePr>
            <a:graphicFrameLocks noGrp="1"/>
          </p:cNvGraphicFramePr>
          <p:nvPr/>
        </p:nvGraphicFramePr>
        <p:xfrm>
          <a:off x="29291280" y="20543520"/>
          <a:ext cx="208280" cy="733362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4243462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0044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E772BF7-9205-C983-8F50-143BA351E8BE}"/>
              </a:ext>
            </a:extLst>
          </p:cNvPr>
          <p:cNvSpPr txBox="1"/>
          <p:nvPr/>
        </p:nvSpPr>
        <p:spPr>
          <a:xfrm>
            <a:off x="11840451" y="4596028"/>
            <a:ext cx="329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Multilevel Structure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36D2B4C-E596-5120-DA71-9066DE91AB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99238" y="12245462"/>
            <a:ext cx="1118531" cy="2556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DBD4798-1238-9A03-AC0F-72CC7B09771A}"/>
              </a:ext>
            </a:extLst>
          </p:cNvPr>
          <p:cNvCxnSpPr>
            <a:cxnSpLocks/>
            <a:stCxn id="126" idx="3"/>
            <a:endCxn id="106" idx="1"/>
          </p:cNvCxnSpPr>
          <p:nvPr/>
        </p:nvCxnSpPr>
        <p:spPr>
          <a:xfrm flipV="1">
            <a:off x="14812258" y="11603141"/>
            <a:ext cx="982950" cy="132940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FB0A5924-CB08-A3E6-6D06-432125C74AB9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11460297" y="15646916"/>
            <a:ext cx="2780654" cy="1160361"/>
          </a:xfrm>
          <a:prstGeom prst="bentConnector3">
            <a:avLst>
              <a:gd name="adj1" fmla="val -919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D814669-CA3D-BB4A-BF64-8A661948B299}"/>
              </a:ext>
            </a:extLst>
          </p:cNvPr>
          <p:cNvCxnSpPr>
            <a:endCxn id="130" idx="3"/>
          </p:cNvCxnSpPr>
          <p:nvPr/>
        </p:nvCxnSpPr>
        <p:spPr>
          <a:xfrm rot="10800000" flipV="1">
            <a:off x="16490351" y="15620265"/>
            <a:ext cx="2366102" cy="1187012"/>
          </a:xfrm>
          <a:prstGeom prst="bentConnector3">
            <a:avLst>
              <a:gd name="adj1" fmla="val -234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F06D083-1711-75A1-BDE4-CC104AD2D40E}"/>
              </a:ext>
            </a:extLst>
          </p:cNvPr>
          <p:cNvSpPr/>
          <p:nvPr/>
        </p:nvSpPr>
        <p:spPr>
          <a:xfrm>
            <a:off x="15795208" y="10357954"/>
            <a:ext cx="4742708" cy="2490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6A8D7266-CA63-ACA8-E991-D7B3D3D8EF6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5896492" y="10533038"/>
            <a:ext cx="4548553" cy="2125379"/>
          </a:xfrm>
          <a:prstGeom prst="rect">
            <a:avLst/>
          </a:prstGeom>
        </p:spPr>
      </p:pic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7EFE2886-EF8E-ED34-0AE2-657855F8BD20}"/>
              </a:ext>
            </a:extLst>
          </p:cNvPr>
          <p:cNvCxnSpPr>
            <a:stCxn id="135" idx="0"/>
            <a:endCxn id="106" idx="2"/>
          </p:cNvCxnSpPr>
          <p:nvPr/>
        </p:nvCxnSpPr>
        <p:spPr>
          <a:xfrm rot="16200000" flipV="1">
            <a:off x="18903204" y="12111686"/>
            <a:ext cx="391977" cy="1865260"/>
          </a:xfrm>
          <a:prstGeom prst="bentConnector3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A88C365-6675-2BCF-2544-F6BF787BC458}"/>
              </a:ext>
            </a:extLst>
          </p:cNvPr>
          <p:cNvSpPr txBox="1"/>
          <p:nvPr/>
        </p:nvSpPr>
        <p:spPr>
          <a:xfrm flipH="1">
            <a:off x="1197553" y="29354762"/>
            <a:ext cx="1407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proposed work presented multi-parametric bilevel programming framework under uncertainty.</a:t>
            </a:r>
          </a:p>
        </p:txBody>
      </p:sp>
    </p:spTree>
    <p:extLst>
      <p:ext uri="{BB962C8B-B14F-4D97-AF65-F5344CB8AC3E}">
        <p14:creationId xmlns:p14="http://schemas.microsoft.com/office/powerpoint/2010/main" val="3914420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D96CAFBC20C14F84650BBA32D9AA5F" ma:contentTypeVersion="2" ma:contentTypeDescription="Create a new document." ma:contentTypeScope="" ma:versionID="1efa27baae57da32283a4d3173985a15">
  <xsd:schema xmlns:xsd="http://www.w3.org/2001/XMLSchema" xmlns:xs="http://www.w3.org/2001/XMLSchema" xmlns:p="http://schemas.microsoft.com/office/2006/metadata/properties" xmlns:ns3="a507cd5d-705b-4eab-9914-4244c3abad83" targetNamespace="http://schemas.microsoft.com/office/2006/metadata/properties" ma:root="true" ma:fieldsID="ffee5376c5333c874591158b79e246aa" ns3:_="">
    <xsd:import namespace="a507cd5d-705b-4eab-9914-4244c3aba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7cd5d-705b-4eab-9914-4244c3abad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0B4674-7801-4102-9D6B-E04443BEC2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738EA9-272B-435C-8774-C334DBFAB9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07cd5d-705b-4eab-9914-4244c3aba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FCAB45-F814-4AAB-9908-79B68EB85093}">
  <ds:schemaRefs>
    <ds:schemaRef ds:uri="a507cd5d-705b-4eab-9914-4244c3abad83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1148</TotalTime>
  <Words>525</Words>
  <Application>Microsoft Office PowerPoint</Application>
  <PresentationFormat>Custom</PresentationFormat>
  <Paragraphs>130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Krishna</dc:creator>
  <cp:lastModifiedBy>Akash Krishna</cp:lastModifiedBy>
  <cp:revision>12</cp:revision>
  <dcterms:created xsi:type="dcterms:W3CDTF">2023-01-05T11:17:00Z</dcterms:created>
  <dcterms:modified xsi:type="dcterms:W3CDTF">2023-01-08T16:18:11Z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2023-01-05T13:45:25Z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cacacb91-d536-4ad4-a3a9-d6aa2e9105a8</vt:lpwstr>
  </property>
  <property fmtid="{D5CDD505-2E9C-101B-9397-08002B2CF9AE}" pid="7" name="MSIP_Label_defa4170-0d19-0005-0004-bc88714345d2_ActionId">
    <vt:lpwstr>60146fa9-1576-4170-93c3-75a7dc9e938f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0x0101005CD96CAFBC20C14F84650BBA32D9AA5F</vt:lpwstr>
  </property>
</Properties>
</file>